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9"/>
  </p:notesMasterIdLst>
  <p:sldIdLst>
    <p:sldId id="256" r:id="rId2"/>
    <p:sldId id="257" r:id="rId3"/>
    <p:sldId id="258" r:id="rId4"/>
    <p:sldId id="259" r:id="rId5"/>
    <p:sldId id="260" r:id="rId6"/>
    <p:sldId id="261"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94660"/>
  </p:normalViewPr>
  <p:slideViewPr>
    <p:cSldViewPr snapToGrid="0">
      <p:cViewPr varScale="1">
        <p:scale>
          <a:sx n="101" d="100"/>
          <a:sy n="101" d="100"/>
        </p:scale>
        <p:origin x="90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png>
</file>

<file path=ppt/media/image4.sv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E8D0FA-5D68-4F1E-A7FB-2147F9B35FA2}" type="datetimeFigureOut">
              <a:rPr lang="en-GB" smtClean="0"/>
              <a:t>18/12/2023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75BEAA-40B6-4D0D-A365-7B94D108EAF1}" type="slidenum">
              <a:rPr lang="en-GB" smtClean="0"/>
              <a:t>‹#›</a:t>
            </a:fld>
            <a:endParaRPr lang="en-GB"/>
          </a:p>
        </p:txBody>
      </p:sp>
    </p:spTree>
    <p:extLst>
      <p:ext uri="{BB962C8B-B14F-4D97-AF65-F5344CB8AC3E}">
        <p14:creationId xmlns:p14="http://schemas.microsoft.com/office/powerpoint/2010/main" val="15364960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375BEAA-40B6-4D0D-A365-7B94D108EAF1}" type="slidenum">
              <a:rPr lang="en-GB" smtClean="0"/>
              <a:t>1</a:t>
            </a:fld>
            <a:endParaRPr lang="en-GB"/>
          </a:p>
        </p:txBody>
      </p:sp>
    </p:spTree>
    <p:extLst>
      <p:ext uri="{BB962C8B-B14F-4D97-AF65-F5344CB8AC3E}">
        <p14:creationId xmlns:p14="http://schemas.microsoft.com/office/powerpoint/2010/main" val="3597004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GB" dirty="0"/>
          </a:p>
        </p:txBody>
      </p:sp>
      <p:sp>
        <p:nvSpPr>
          <p:cNvPr id="4" name="Slide Number Placeholder 3"/>
          <p:cNvSpPr>
            <a:spLocks noGrp="1"/>
          </p:cNvSpPr>
          <p:nvPr>
            <p:ph type="sldNum" sz="quarter" idx="5"/>
          </p:nvPr>
        </p:nvSpPr>
        <p:spPr/>
        <p:txBody>
          <a:bodyPr/>
          <a:lstStyle/>
          <a:p>
            <a:fld id="{6375BEAA-40B6-4D0D-A365-7B94D108EAF1}" type="slidenum">
              <a:rPr lang="en-GB" smtClean="0"/>
              <a:t>2</a:t>
            </a:fld>
            <a:endParaRPr lang="en-GB"/>
          </a:p>
        </p:txBody>
      </p:sp>
    </p:spTree>
    <p:extLst>
      <p:ext uri="{BB962C8B-B14F-4D97-AF65-F5344CB8AC3E}">
        <p14:creationId xmlns:p14="http://schemas.microsoft.com/office/powerpoint/2010/main" val="2441696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375BEAA-40B6-4D0D-A365-7B94D108EAF1}" type="slidenum">
              <a:rPr lang="en-GB" smtClean="0"/>
              <a:t>3</a:t>
            </a:fld>
            <a:endParaRPr lang="en-GB"/>
          </a:p>
        </p:txBody>
      </p:sp>
    </p:spTree>
    <p:extLst>
      <p:ext uri="{BB962C8B-B14F-4D97-AF65-F5344CB8AC3E}">
        <p14:creationId xmlns:p14="http://schemas.microsoft.com/office/powerpoint/2010/main" val="2138242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375BEAA-40B6-4D0D-A365-7B94D108EAF1}" type="slidenum">
              <a:rPr lang="en-GB" smtClean="0"/>
              <a:t>4</a:t>
            </a:fld>
            <a:endParaRPr lang="en-GB"/>
          </a:p>
        </p:txBody>
      </p:sp>
    </p:spTree>
    <p:extLst>
      <p:ext uri="{BB962C8B-B14F-4D97-AF65-F5344CB8AC3E}">
        <p14:creationId xmlns:p14="http://schemas.microsoft.com/office/powerpoint/2010/main" val="3213994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375BEAA-40B6-4D0D-A365-7B94D108EAF1}" type="slidenum">
              <a:rPr lang="en-GB" smtClean="0"/>
              <a:t>6</a:t>
            </a:fld>
            <a:endParaRPr lang="en-GB"/>
          </a:p>
        </p:txBody>
      </p:sp>
    </p:spTree>
    <p:extLst>
      <p:ext uri="{BB962C8B-B14F-4D97-AF65-F5344CB8AC3E}">
        <p14:creationId xmlns:p14="http://schemas.microsoft.com/office/powerpoint/2010/main" val="2309463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Thank you for your time and patience. </a:t>
            </a:r>
            <a:r>
              <a:rPr lang="en-US" b="0" i="0">
                <a:solidFill>
                  <a:srgbClr val="D1D5DB"/>
                </a:solidFill>
                <a:effectLst/>
                <a:latin typeface="Söhne"/>
              </a:rPr>
              <a:t>Here, I will conclude my presentation.</a:t>
            </a:r>
            <a:endParaRPr lang="en-GB"/>
          </a:p>
        </p:txBody>
      </p:sp>
      <p:sp>
        <p:nvSpPr>
          <p:cNvPr id="4" name="Slide Number Placeholder 3"/>
          <p:cNvSpPr>
            <a:spLocks noGrp="1"/>
          </p:cNvSpPr>
          <p:nvPr>
            <p:ph type="sldNum" sz="quarter" idx="5"/>
          </p:nvPr>
        </p:nvSpPr>
        <p:spPr/>
        <p:txBody>
          <a:bodyPr/>
          <a:lstStyle/>
          <a:p>
            <a:fld id="{6375BEAA-40B6-4D0D-A365-7B94D108EAF1}" type="slidenum">
              <a:rPr lang="en-GB" smtClean="0"/>
              <a:t>7</a:t>
            </a:fld>
            <a:endParaRPr lang="en-GB"/>
          </a:p>
        </p:txBody>
      </p:sp>
    </p:spTree>
    <p:extLst>
      <p:ext uri="{BB962C8B-B14F-4D97-AF65-F5344CB8AC3E}">
        <p14:creationId xmlns:p14="http://schemas.microsoft.com/office/powerpoint/2010/main" val="24477667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12/18/2023</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593889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12/18/2023</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725509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12/18/2023</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636629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12/18/2023</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315444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12/18/2023</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628574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12/18/2023</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8975117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12/18/2023</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3178409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12/18/2023</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916933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12/18/2023</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3107862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12/18/2023</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74953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12/18/2023</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81526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12/18/2023</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2322014608"/>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Picture 3" descr="A close-up of a network&#10;&#10;Description automatically generated">
            <a:extLst>
              <a:ext uri="{FF2B5EF4-FFF2-40B4-BE49-F238E27FC236}">
                <a16:creationId xmlns:a16="http://schemas.microsoft.com/office/drawing/2014/main" id="{730B4F6D-0C0C-CACA-1133-39CFC794826F}"/>
              </a:ext>
            </a:extLst>
          </p:cNvPr>
          <p:cNvPicPr>
            <a:picLocks noChangeAspect="1"/>
          </p:cNvPicPr>
          <p:nvPr/>
        </p:nvPicPr>
        <p:blipFill rotWithShape="1">
          <a:blip r:embed="rId5">
            <a:alphaModFix amt="40000"/>
          </a:blip>
          <a:srcRect t="29670" r="-1" b="-1"/>
          <a:stretch/>
        </p:blipFill>
        <p:spPr>
          <a:xfrm>
            <a:off x="20" y="10"/>
            <a:ext cx="12188932" cy="6857990"/>
          </a:xfrm>
          <a:prstGeom prst="rect">
            <a:avLst/>
          </a:prstGeom>
        </p:spPr>
      </p:pic>
      <p:sp>
        <p:nvSpPr>
          <p:cNvPr id="2" name="Title 1">
            <a:extLst>
              <a:ext uri="{FF2B5EF4-FFF2-40B4-BE49-F238E27FC236}">
                <a16:creationId xmlns:a16="http://schemas.microsoft.com/office/drawing/2014/main" id="{F3A97F69-F75D-60F0-E9C3-7D2F0A681B13}"/>
              </a:ext>
            </a:extLst>
          </p:cNvPr>
          <p:cNvSpPr>
            <a:spLocks noGrp="1"/>
          </p:cNvSpPr>
          <p:nvPr>
            <p:ph type="ctrTitle"/>
          </p:nvPr>
        </p:nvSpPr>
        <p:spPr>
          <a:xfrm>
            <a:off x="1549238" y="1145080"/>
            <a:ext cx="9090476" cy="2179601"/>
          </a:xfrm>
        </p:spPr>
        <p:txBody>
          <a:bodyPr anchor="b">
            <a:normAutofit/>
          </a:bodyPr>
          <a:lstStyle/>
          <a:p>
            <a:pPr algn="ctr"/>
            <a:r>
              <a:rPr lang="en-US" dirty="0">
                <a:solidFill>
                  <a:srgbClr val="FFFFFF"/>
                </a:solidFill>
              </a:rPr>
              <a:t>Game Name: Aerial Assault</a:t>
            </a:r>
            <a:endParaRPr lang="en-GB" dirty="0">
              <a:solidFill>
                <a:srgbClr val="FFFFFF"/>
              </a:solidFill>
            </a:endParaRPr>
          </a:p>
        </p:txBody>
      </p:sp>
      <p:sp>
        <p:nvSpPr>
          <p:cNvPr id="3" name="Subtitle 2">
            <a:extLst>
              <a:ext uri="{FF2B5EF4-FFF2-40B4-BE49-F238E27FC236}">
                <a16:creationId xmlns:a16="http://schemas.microsoft.com/office/drawing/2014/main" id="{231A5C5E-03EB-6653-959F-513ABCF3157E}"/>
              </a:ext>
            </a:extLst>
          </p:cNvPr>
          <p:cNvSpPr>
            <a:spLocks noGrp="1"/>
          </p:cNvSpPr>
          <p:nvPr>
            <p:ph type="subTitle" idx="1"/>
          </p:nvPr>
        </p:nvSpPr>
        <p:spPr>
          <a:xfrm>
            <a:off x="2999029" y="3774105"/>
            <a:ext cx="6190895" cy="1633040"/>
          </a:xfrm>
        </p:spPr>
        <p:txBody>
          <a:bodyPr anchor="t">
            <a:normAutofit/>
          </a:bodyPr>
          <a:lstStyle/>
          <a:p>
            <a:pPr algn="ctr"/>
            <a:r>
              <a:rPr lang="en-US">
                <a:solidFill>
                  <a:srgbClr val="FFFFFF"/>
                </a:solidFill>
              </a:rPr>
              <a:t>Developed By: Muneef Mumthas (22206529)</a:t>
            </a:r>
            <a:endParaRPr lang="en-GB">
              <a:solidFill>
                <a:srgbClr val="FFFFFF"/>
              </a:solidFill>
            </a:endParaRPr>
          </a:p>
        </p:txBody>
      </p:sp>
      <p:sp>
        <p:nvSpPr>
          <p:cNvPr id="11" name="Freeform: Shape 10">
            <a:extLst>
              <a:ext uri="{FF2B5EF4-FFF2-40B4-BE49-F238E27FC236}">
                <a16:creationId xmlns:a16="http://schemas.microsoft.com/office/drawing/2014/main" id="{25A2CBEC-4F23-437D-9D03-9968C9B79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94120" y="-1094120"/>
            <a:ext cx="1085312" cy="3273554"/>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8356" y="3533292"/>
            <a:ext cx="972241" cy="45718"/>
            <a:chOff x="4886325" y="3371754"/>
            <a:chExt cx="2418492" cy="113728"/>
          </a:xfrm>
          <a:solidFill>
            <a:schemeClr val="accent1"/>
          </a:solidFill>
        </p:grpSpPr>
        <p:sp>
          <p:nvSpPr>
            <p:cNvPr id="14"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5"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9"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
        <p:nvSpPr>
          <p:cNvPr id="21" name="Freeform: Shape 20">
            <a:extLst>
              <a:ext uri="{FF2B5EF4-FFF2-40B4-BE49-F238E27FC236}">
                <a16:creationId xmlns:a16="http://schemas.microsoft.com/office/drawing/2014/main" id="{6264A856-A4F6-4068-9AC3-7B38A00DA7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3" name="Group 22">
            <a:extLst>
              <a:ext uri="{FF2B5EF4-FFF2-40B4-BE49-F238E27FC236}">
                <a16:creationId xmlns:a16="http://schemas.microsoft.com/office/drawing/2014/main" id="{C2983E8C-44FB-463B-B6B0-B53E96ACCD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4" name="Freeform: Shape 23">
              <a:extLst>
                <a:ext uri="{FF2B5EF4-FFF2-40B4-BE49-F238E27FC236}">
                  <a16:creationId xmlns:a16="http://schemas.microsoft.com/office/drawing/2014/main" id="{16AD7FCC-3422-42C3-A2AD-69ADFEA6E3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C4ECA670-C540-4DCE-8F03-EC843D518C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7ECB6083-DDE0-460C-987E-E645876302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Graphic 12">
              <a:extLst>
                <a:ext uri="{FF2B5EF4-FFF2-40B4-BE49-F238E27FC236}">
                  <a16:creationId xmlns:a16="http://schemas.microsoft.com/office/drawing/2014/main" id="{378004C4-6786-473C-BB2A-AAA6EF115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455376B6-DAB5-4A34-A8BE-15DE02CAF5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EC2A85A1-668E-48DF-A484-FADE64BE6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6D16C5EE-54EB-4800-8860-E622EEDE84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4" name="Audio 73">
            <a:hlinkClick r:id="" action="ppaction://media"/>
            <a:extLst>
              <a:ext uri="{FF2B5EF4-FFF2-40B4-BE49-F238E27FC236}">
                <a16:creationId xmlns:a16="http://schemas.microsoft.com/office/drawing/2014/main" id="{05EC7AE2-A2E0-0FA8-BFAE-BF8D3C9D0FE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81805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7354">
        <p159:morph option="byObject"/>
      </p:transition>
    </mc:Choice>
    <mc:Fallback xmlns="">
      <p:transition spd="slow" advTm="173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4F905-5C4A-7180-ACFD-68526FAF65C9}"/>
              </a:ext>
            </a:extLst>
          </p:cNvPr>
          <p:cNvSpPr>
            <a:spLocks noGrp="1"/>
          </p:cNvSpPr>
          <p:nvPr>
            <p:ph type="title"/>
          </p:nvPr>
        </p:nvSpPr>
        <p:spPr/>
        <p:txBody>
          <a:bodyPr/>
          <a:lstStyle/>
          <a:p>
            <a:r>
              <a:rPr lang="en-US" dirty="0"/>
              <a:t>Introduction</a:t>
            </a:r>
            <a:endParaRPr lang="en-GB" dirty="0"/>
          </a:p>
        </p:txBody>
      </p:sp>
      <p:sp>
        <p:nvSpPr>
          <p:cNvPr id="3" name="Content Placeholder 2">
            <a:extLst>
              <a:ext uri="{FF2B5EF4-FFF2-40B4-BE49-F238E27FC236}">
                <a16:creationId xmlns:a16="http://schemas.microsoft.com/office/drawing/2014/main" id="{135EED3D-8D26-BAE9-6045-4E78F06D42E7}"/>
              </a:ext>
            </a:extLst>
          </p:cNvPr>
          <p:cNvSpPr>
            <a:spLocks noGrp="1"/>
          </p:cNvSpPr>
          <p:nvPr>
            <p:ph idx="1"/>
          </p:nvPr>
        </p:nvSpPr>
        <p:spPr/>
        <p:txBody>
          <a:bodyPr/>
          <a:lstStyle/>
          <a:p>
            <a:r>
              <a:rPr lang="en-US" dirty="0"/>
              <a:t>Aerial Assault – a 2D space shooter game created using WindowsFormsApplication.</a:t>
            </a:r>
          </a:p>
          <a:p>
            <a:pPr>
              <a:lnSpc>
                <a:spcPct val="150000"/>
              </a:lnSpc>
            </a:pPr>
            <a:r>
              <a:rPr lang="en-US" dirty="0"/>
              <a:t>In this game, your main job is to keep your single spaceship alive for as long as you can, while taking out incoming enemy spaceships. When your ammo runs out, ammo crates drop down for you to pick up and keep shooting. You can also dodge enemy ships by crashing into them. It's a risky move that might save your game, but be careful, it'll cost you some of your spaceship's health. It's a simple mission: survive, shoot, and make smart moves to score high. </a:t>
            </a:r>
            <a:endParaRPr lang="en-GB" dirty="0"/>
          </a:p>
        </p:txBody>
      </p:sp>
      <p:pic>
        <p:nvPicPr>
          <p:cNvPr id="36" name="Audio 35">
            <a:hlinkClick r:id="" action="ppaction://media"/>
            <a:extLst>
              <a:ext uri="{FF2B5EF4-FFF2-40B4-BE49-F238E27FC236}">
                <a16:creationId xmlns:a16="http://schemas.microsoft.com/office/drawing/2014/main" id="{45464B03-9B36-26E5-11B0-7799B6D6F30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034811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61732">
        <p159:morph option="byObject"/>
      </p:transition>
    </mc:Choice>
    <mc:Fallback xmlns="">
      <p:transition spd="slow" advTm="6173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CE778-755A-B519-1912-B43B38B5F051}"/>
              </a:ext>
            </a:extLst>
          </p:cNvPr>
          <p:cNvSpPr>
            <a:spLocks noGrp="1"/>
          </p:cNvSpPr>
          <p:nvPr>
            <p:ph type="title"/>
          </p:nvPr>
        </p:nvSpPr>
        <p:spPr/>
        <p:txBody>
          <a:bodyPr/>
          <a:lstStyle/>
          <a:p>
            <a:r>
              <a:rPr lang="en-US" dirty="0"/>
              <a:t>Design Considerations</a:t>
            </a:r>
            <a:endParaRPr lang="en-GB" dirty="0"/>
          </a:p>
        </p:txBody>
      </p:sp>
      <p:sp>
        <p:nvSpPr>
          <p:cNvPr id="3" name="Content Placeholder 2">
            <a:extLst>
              <a:ext uri="{FF2B5EF4-FFF2-40B4-BE49-F238E27FC236}">
                <a16:creationId xmlns:a16="http://schemas.microsoft.com/office/drawing/2014/main" id="{99255A77-726F-7FC2-1954-0B8139D3449C}"/>
              </a:ext>
            </a:extLst>
          </p:cNvPr>
          <p:cNvSpPr>
            <a:spLocks noGrp="1"/>
          </p:cNvSpPr>
          <p:nvPr>
            <p:ph idx="1"/>
          </p:nvPr>
        </p:nvSpPr>
        <p:spPr/>
        <p:txBody>
          <a:bodyPr/>
          <a:lstStyle/>
          <a:p>
            <a:pPr marL="342900" indent="-342900">
              <a:lnSpc>
                <a:spcPct val="150000"/>
              </a:lnSpc>
              <a:buFont typeface="Arial" panose="020B0604020202020204" pitchFamily="34" charset="0"/>
              <a:buChar char="•"/>
            </a:pPr>
            <a:r>
              <a:rPr lang="en-US" dirty="0"/>
              <a:t>Applied ideas learnt from previous projects to simplify the code.</a:t>
            </a:r>
          </a:p>
          <a:p>
            <a:pPr marL="342900" indent="-342900">
              <a:lnSpc>
                <a:spcPct val="150000"/>
              </a:lnSpc>
              <a:buFont typeface="Arial" panose="020B0604020202020204" pitchFamily="34" charset="0"/>
              <a:buChar char="•"/>
            </a:pPr>
            <a:endParaRPr lang="en-US" dirty="0"/>
          </a:p>
          <a:p>
            <a:pPr marL="342900" indent="-342900">
              <a:lnSpc>
                <a:spcPct val="150000"/>
              </a:lnSpc>
              <a:buFont typeface="Arial" panose="020B0604020202020204" pitchFamily="34" charset="0"/>
              <a:buChar char="•"/>
            </a:pPr>
            <a:r>
              <a:rPr lang="en-US" dirty="0"/>
              <a:t>Initially, I decided to have a separate class for Bullets to enhance flexibility but opted for a straightforward approach due to game’s complexity.</a:t>
            </a:r>
          </a:p>
          <a:p>
            <a:pPr marL="342900" indent="-342900">
              <a:lnSpc>
                <a:spcPct val="150000"/>
              </a:lnSpc>
              <a:buFont typeface="Arial" panose="020B0604020202020204" pitchFamily="34" charset="0"/>
              <a:buChar char="•"/>
            </a:pPr>
            <a:endParaRPr lang="en-US" dirty="0"/>
          </a:p>
          <a:p>
            <a:pPr marL="342900" indent="-342900">
              <a:lnSpc>
                <a:spcPct val="150000"/>
              </a:lnSpc>
              <a:buFont typeface="Arial" panose="020B0604020202020204" pitchFamily="34" charset="0"/>
              <a:buChar char="•"/>
            </a:pPr>
            <a:r>
              <a:rPr lang="en-US" dirty="0"/>
              <a:t>Created custom images for the game using Adobe Photoshop.</a:t>
            </a:r>
          </a:p>
          <a:p>
            <a:pPr marL="342900" indent="-342900">
              <a:buFont typeface="Arial" panose="020B0604020202020204" pitchFamily="34" charset="0"/>
              <a:buChar char="•"/>
            </a:pPr>
            <a:endParaRPr lang="en-GB" dirty="0"/>
          </a:p>
        </p:txBody>
      </p:sp>
      <p:pic>
        <p:nvPicPr>
          <p:cNvPr id="28" name="Audio 27">
            <a:hlinkClick r:id="" action="ppaction://media"/>
            <a:extLst>
              <a:ext uri="{FF2B5EF4-FFF2-40B4-BE49-F238E27FC236}">
                <a16:creationId xmlns:a16="http://schemas.microsoft.com/office/drawing/2014/main" id="{E4D85B05-E99C-0904-C192-5FA3CD9F2E7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67476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9339">
        <p159:morph option="byObject"/>
      </p:transition>
    </mc:Choice>
    <mc:Fallback xmlns="">
      <p:transition spd="slow" advTm="3933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DBDB8-6E0C-E58B-9808-0933FABA7B3E}"/>
              </a:ext>
            </a:extLst>
          </p:cNvPr>
          <p:cNvSpPr>
            <a:spLocks noGrp="1"/>
          </p:cNvSpPr>
          <p:nvPr>
            <p:ph type="title"/>
          </p:nvPr>
        </p:nvSpPr>
        <p:spPr/>
        <p:txBody>
          <a:bodyPr/>
          <a:lstStyle/>
          <a:p>
            <a:r>
              <a:rPr lang="en-US" dirty="0"/>
              <a:t>Development of the Game</a:t>
            </a:r>
            <a:endParaRPr lang="en-GB" dirty="0"/>
          </a:p>
        </p:txBody>
      </p:sp>
      <p:sp>
        <p:nvSpPr>
          <p:cNvPr id="3" name="Content Placeholder 2">
            <a:extLst>
              <a:ext uri="{FF2B5EF4-FFF2-40B4-BE49-F238E27FC236}">
                <a16:creationId xmlns:a16="http://schemas.microsoft.com/office/drawing/2014/main" id="{CE6B0FC5-88C5-D9EB-E8F9-7C6A19893F6A}"/>
              </a:ext>
            </a:extLst>
          </p:cNvPr>
          <p:cNvSpPr>
            <a:spLocks noGrp="1"/>
          </p:cNvSpPr>
          <p:nvPr>
            <p:ph idx="1"/>
          </p:nvPr>
        </p:nvSpPr>
        <p:spPr/>
        <p:txBody>
          <a:bodyPr>
            <a:normAutofit fontScale="85000" lnSpcReduction="10000"/>
          </a:bodyPr>
          <a:lstStyle/>
          <a:p>
            <a:pPr marL="342900" indent="-342900">
              <a:lnSpc>
                <a:spcPct val="150000"/>
              </a:lnSpc>
              <a:buFont typeface="Arial" panose="020B0604020202020204" pitchFamily="34" charset="0"/>
              <a:buChar char="•"/>
            </a:pPr>
            <a:r>
              <a:rPr lang="en-US" dirty="0"/>
              <a:t>I tried to form a group for the project but failed.</a:t>
            </a:r>
          </a:p>
          <a:p>
            <a:pPr marL="342900" indent="-342900">
              <a:lnSpc>
                <a:spcPct val="150000"/>
              </a:lnSpc>
              <a:buFont typeface="Arial" panose="020B0604020202020204" pitchFamily="34" charset="0"/>
              <a:buChar char="•"/>
            </a:pPr>
            <a:r>
              <a:rPr lang="en-US" dirty="0"/>
              <a:t>Encountered overlapping bugs during development, especially with collisions among enemy spaceships. </a:t>
            </a:r>
          </a:p>
          <a:p>
            <a:pPr marL="342900" indent="-342900">
              <a:lnSpc>
                <a:spcPct val="150000"/>
              </a:lnSpc>
              <a:buFont typeface="Arial" panose="020B0604020202020204" pitchFamily="34" charset="0"/>
              <a:buChar char="•"/>
            </a:pPr>
            <a:r>
              <a:rPr lang="en-US" dirty="0"/>
              <a:t>when enemy spaceships approached the player, they were too close to each other resulting in image overlapping. </a:t>
            </a:r>
          </a:p>
          <a:p>
            <a:pPr marL="342900" indent="-342900">
              <a:lnSpc>
                <a:spcPct val="150000"/>
              </a:lnSpc>
              <a:buFont typeface="Arial" panose="020B0604020202020204" pitchFamily="34" charset="0"/>
              <a:buChar char="•"/>
            </a:pPr>
            <a:r>
              <a:rPr lang="en-US" dirty="0"/>
              <a:t>Implemented a solution to ensure randomly spawned enemy spaceships do not collide, redirecting them to different locations if needed. </a:t>
            </a:r>
          </a:p>
          <a:p>
            <a:pPr marL="342900" indent="-342900">
              <a:lnSpc>
                <a:spcPct val="150000"/>
              </a:lnSpc>
              <a:buFont typeface="Arial" panose="020B0604020202020204" pitchFamily="34" charset="0"/>
              <a:buChar char="•"/>
            </a:pPr>
            <a:r>
              <a:rPr lang="en-US" dirty="0"/>
              <a:t>This made the gameplay smooth and bugs free.</a:t>
            </a:r>
          </a:p>
        </p:txBody>
      </p:sp>
      <p:pic>
        <p:nvPicPr>
          <p:cNvPr id="27" name="Audio 26">
            <a:hlinkClick r:id="" action="ppaction://media"/>
            <a:extLst>
              <a:ext uri="{FF2B5EF4-FFF2-40B4-BE49-F238E27FC236}">
                <a16:creationId xmlns:a16="http://schemas.microsoft.com/office/drawing/2014/main" id="{99BC94F8-AA1A-8B52-94FB-A8D6D165002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4194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0522">
        <p159:morph option="byObject"/>
      </p:transition>
    </mc:Choice>
    <mc:Fallback xmlns="">
      <p:transition spd="slow" advTm="505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CBFB0-88F1-E721-0C86-0FB17B5E09F6}"/>
              </a:ext>
            </a:extLst>
          </p:cNvPr>
          <p:cNvSpPr>
            <a:spLocks noGrp="1"/>
          </p:cNvSpPr>
          <p:nvPr>
            <p:ph type="title"/>
          </p:nvPr>
        </p:nvSpPr>
        <p:spPr/>
        <p:txBody>
          <a:bodyPr/>
          <a:lstStyle/>
          <a:p>
            <a:r>
              <a:rPr lang="en-US" dirty="0"/>
              <a:t>Demonstration of Gameplay</a:t>
            </a:r>
            <a:endParaRPr lang="en-GB" dirty="0"/>
          </a:p>
        </p:txBody>
      </p:sp>
      <p:pic>
        <p:nvPicPr>
          <p:cNvPr id="17" name="Content Placeholder 16" descr="Game controller with solid fill">
            <a:extLst>
              <a:ext uri="{FF2B5EF4-FFF2-40B4-BE49-F238E27FC236}">
                <a16:creationId xmlns:a16="http://schemas.microsoft.com/office/drawing/2014/main" id="{765519C3-7C97-711D-22A0-B77152E2A781}"/>
              </a:ext>
            </a:extLst>
          </p:cNvPr>
          <p:cNvPicPr>
            <a:picLocks noGrp="1" noChangeAspect="1"/>
          </p:cNvPicPr>
          <p:nvPr>
            <p:ph idx="1"/>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446461" y="2421269"/>
            <a:ext cx="3649663" cy="3649663"/>
          </a:xfrm>
        </p:spPr>
      </p:pic>
      <p:pic>
        <p:nvPicPr>
          <p:cNvPr id="11" name="Audio 10">
            <a:hlinkClick r:id="" action="ppaction://media"/>
            <a:extLst>
              <a:ext uri="{FF2B5EF4-FFF2-40B4-BE49-F238E27FC236}">
                <a16:creationId xmlns:a16="http://schemas.microsoft.com/office/drawing/2014/main" id="{8F899750-B9BA-CA7D-8B61-7E1B622DC43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284906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889">
        <p159:morph option="byObject"/>
      </p:transition>
    </mc:Choice>
    <mc:Fallback xmlns="">
      <p:transition spd="slow" advTm="48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2E0D3-75EB-5CA9-90BE-3CCCCD4831CB}"/>
              </a:ext>
            </a:extLst>
          </p:cNvPr>
          <p:cNvSpPr>
            <a:spLocks noGrp="1"/>
          </p:cNvSpPr>
          <p:nvPr>
            <p:ph type="title"/>
          </p:nvPr>
        </p:nvSpPr>
        <p:spPr/>
        <p:txBody>
          <a:bodyPr/>
          <a:lstStyle/>
          <a:p>
            <a:r>
              <a:rPr lang="en-US" dirty="0"/>
              <a:t>Evaluation</a:t>
            </a:r>
            <a:endParaRPr lang="en-GB" dirty="0"/>
          </a:p>
        </p:txBody>
      </p:sp>
      <p:sp>
        <p:nvSpPr>
          <p:cNvPr id="3" name="Content Placeholder 2">
            <a:extLst>
              <a:ext uri="{FF2B5EF4-FFF2-40B4-BE49-F238E27FC236}">
                <a16:creationId xmlns:a16="http://schemas.microsoft.com/office/drawing/2014/main" id="{A8649BFE-207D-E26F-398D-445C479E9B10}"/>
              </a:ext>
            </a:extLst>
          </p:cNvPr>
          <p:cNvSpPr>
            <a:spLocks noGrp="1"/>
          </p:cNvSpPr>
          <p:nvPr>
            <p:ph idx="1"/>
          </p:nvPr>
        </p:nvSpPr>
        <p:spPr/>
        <p:txBody>
          <a:bodyPr>
            <a:normAutofit/>
          </a:bodyPr>
          <a:lstStyle/>
          <a:p>
            <a:r>
              <a:rPr lang="en-US" i="1" dirty="0">
                <a:latin typeface="+mj-lt"/>
              </a:rPr>
              <a:t>To improve the game:</a:t>
            </a:r>
          </a:p>
          <a:p>
            <a:pPr marL="342900" indent="-342900">
              <a:buFont typeface="Arial" panose="020B0604020202020204" pitchFamily="34" charset="0"/>
              <a:buChar char="•"/>
            </a:pPr>
            <a:r>
              <a:rPr lang="en-US" dirty="0"/>
              <a:t>2D animations can be added for better user experience.</a:t>
            </a:r>
          </a:p>
          <a:p>
            <a:pPr marL="342900" indent="-342900">
              <a:buFont typeface="Arial" panose="020B0604020202020204" pitchFamily="34" charset="0"/>
              <a:buChar char="•"/>
            </a:pPr>
            <a:r>
              <a:rPr lang="en-US" dirty="0"/>
              <a:t>Healing can be added to extend play time.</a:t>
            </a:r>
          </a:p>
          <a:p>
            <a:pPr marL="342900" indent="-342900">
              <a:buFont typeface="Arial" panose="020B0604020202020204" pitchFamily="34" charset="0"/>
              <a:buChar char="•"/>
            </a:pPr>
            <a:r>
              <a:rPr lang="en-GB" dirty="0"/>
              <a:t>A way to </a:t>
            </a:r>
            <a:r>
              <a:rPr lang="en-US" dirty="0"/>
              <a:t>let players choose their own key-binds can be added.</a:t>
            </a:r>
          </a:p>
          <a:p>
            <a:pPr marL="342900" indent="-342900">
              <a:buFont typeface="Arial" panose="020B0604020202020204" pitchFamily="34" charset="0"/>
              <a:buChar char="•"/>
            </a:pPr>
            <a:r>
              <a:rPr lang="en-US" dirty="0"/>
              <a:t>A boss fight can be added to make the game more challenging as players progress.</a:t>
            </a:r>
          </a:p>
          <a:p>
            <a:pPr marL="342900" indent="-342900">
              <a:buFont typeface="Arial" panose="020B0604020202020204" pitchFamily="34" charset="0"/>
              <a:buChar char="•"/>
            </a:pPr>
            <a:r>
              <a:rPr lang="en-US" sz="1800" kern="1200" dirty="0">
                <a:solidFill>
                  <a:srgbClr val="000000"/>
                </a:solidFill>
                <a:effectLst/>
                <a:latin typeface="Avenir Next LT Pro" panose="020B0504020202020204" pitchFamily="34" charset="0"/>
                <a:ea typeface="+mn-ea"/>
                <a:cs typeface="+mn-cs"/>
              </a:rPr>
              <a:t>The game can be created in 3D for better look and feel.</a:t>
            </a:r>
            <a:endParaRPr lang="en-GB" sz="1800" dirty="0">
              <a:effectLst/>
            </a:endParaRPr>
          </a:p>
          <a:p>
            <a:pPr marL="342900" indent="-342900">
              <a:buFont typeface="Arial" panose="020B0604020202020204" pitchFamily="34" charset="0"/>
              <a:buChar char="•"/>
            </a:pPr>
            <a:endParaRPr lang="en-US" dirty="0"/>
          </a:p>
        </p:txBody>
      </p:sp>
      <p:pic>
        <p:nvPicPr>
          <p:cNvPr id="31" name="Audio 30">
            <a:hlinkClick r:id="" action="ppaction://media"/>
            <a:extLst>
              <a:ext uri="{FF2B5EF4-FFF2-40B4-BE49-F238E27FC236}">
                <a16:creationId xmlns:a16="http://schemas.microsoft.com/office/drawing/2014/main" id="{021379A7-E062-D29D-DD56-F7A39CAAB3A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731542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9345">
        <p159:morph option="byObject"/>
      </p:transition>
    </mc:Choice>
    <mc:Fallback xmlns="">
      <p:transition spd="slow" advTm="5934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0" name="Freeform: Shape 9">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 name="Freeform: Shape 10">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 name="Freeform: Shape 11">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4"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5"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8" name="Freeform: Shape 17">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0"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1"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2"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3"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4"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5"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28" name="Rectangle 27">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30" name="Freeform: Shape 29">
            <a:extLst>
              <a:ext uri="{FF2B5EF4-FFF2-40B4-BE49-F238E27FC236}">
                <a16:creationId xmlns:a16="http://schemas.microsoft.com/office/drawing/2014/main" id="{D1DEB8A1-0BB8-48FD-8739-36D42B5F2E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45620" y="-21648"/>
            <a:ext cx="1446380" cy="2080204"/>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2"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64000" y="3267662"/>
            <a:ext cx="972241" cy="45718"/>
            <a:chOff x="4886325" y="3371754"/>
            <a:chExt cx="2418492" cy="113728"/>
          </a:xfrm>
          <a:solidFill>
            <a:schemeClr val="accent1"/>
          </a:solidFill>
        </p:grpSpPr>
        <p:sp>
          <p:nvSpPr>
            <p:cNvPr id="33"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4"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5"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6"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0" name="Freeform: Shape 39">
            <a:extLst>
              <a:ext uri="{FF2B5EF4-FFF2-40B4-BE49-F238E27FC236}">
                <a16:creationId xmlns:a16="http://schemas.microsoft.com/office/drawing/2014/main" id="{8E888BFA-FA2E-44AF-9D7B-16D609CD4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52911"/>
            <a:ext cx="4238069" cy="4005090"/>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B74EB2C-6F95-E607-C4EB-F1AC41111E4D}"/>
              </a:ext>
            </a:extLst>
          </p:cNvPr>
          <p:cNvSpPr>
            <a:spLocks noGrp="1"/>
          </p:cNvSpPr>
          <p:nvPr>
            <p:ph type="title"/>
          </p:nvPr>
        </p:nvSpPr>
        <p:spPr>
          <a:xfrm>
            <a:off x="4064000" y="1122363"/>
            <a:ext cx="6539274" cy="1978346"/>
          </a:xfrm>
        </p:spPr>
        <p:txBody>
          <a:bodyPr vert="horz" lIns="91440" tIns="45720" rIns="91440" bIns="45720" rtlCol="0" anchor="b">
            <a:normAutofit/>
          </a:bodyPr>
          <a:lstStyle/>
          <a:p>
            <a:r>
              <a:rPr lang="en-US" sz="4000"/>
              <a:t>Thank you</a:t>
            </a:r>
          </a:p>
        </p:txBody>
      </p:sp>
      <p:grpSp>
        <p:nvGrpSpPr>
          <p:cNvPr id="42" name="Group 41">
            <a:extLst>
              <a:ext uri="{FF2B5EF4-FFF2-40B4-BE49-F238E27FC236}">
                <a16:creationId xmlns:a16="http://schemas.microsoft.com/office/drawing/2014/main" id="{67CE019E-45F4-43D5-9AB7-9B668C6E6A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458881" y="3428995"/>
            <a:ext cx="886141" cy="802496"/>
            <a:chOff x="10948005" y="3272152"/>
            <a:chExt cx="868640" cy="786648"/>
          </a:xfrm>
          <a:solidFill>
            <a:schemeClr val="tx2">
              <a:lumMod val="60000"/>
              <a:lumOff val="40000"/>
            </a:schemeClr>
          </a:solidFill>
        </p:grpSpPr>
        <p:sp>
          <p:nvSpPr>
            <p:cNvPr id="43" name="Freeform: Shape 42">
              <a:extLst>
                <a:ext uri="{FF2B5EF4-FFF2-40B4-BE49-F238E27FC236}">
                  <a16:creationId xmlns:a16="http://schemas.microsoft.com/office/drawing/2014/main" id="{EC480AF2-3BB1-4050-B21E-AB449FE50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4" name="Freeform: Shape 43">
              <a:extLst>
                <a:ext uri="{FF2B5EF4-FFF2-40B4-BE49-F238E27FC236}">
                  <a16:creationId xmlns:a16="http://schemas.microsoft.com/office/drawing/2014/main" id="{B3E90887-79C9-41C0-B858-2F1BBDB0D7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Freeform: Shape 44">
              <a:extLst>
                <a:ext uri="{FF2B5EF4-FFF2-40B4-BE49-F238E27FC236}">
                  <a16:creationId xmlns:a16="http://schemas.microsoft.com/office/drawing/2014/main" id="{98C19F66-7FD5-40E7-9815-B07EFECA6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6" name="Graphic 12">
              <a:extLst>
                <a:ext uri="{FF2B5EF4-FFF2-40B4-BE49-F238E27FC236}">
                  <a16:creationId xmlns:a16="http://schemas.microsoft.com/office/drawing/2014/main" id="{D5C72724-3286-4EB9-9914-3494FBE16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7" name="Graphic 15">
              <a:extLst>
                <a:ext uri="{FF2B5EF4-FFF2-40B4-BE49-F238E27FC236}">
                  <a16:creationId xmlns:a16="http://schemas.microsoft.com/office/drawing/2014/main" id="{932523A8-D1B0-4E30-B39D-0D5333498E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8" name="Graphic 15">
              <a:extLst>
                <a:ext uri="{FF2B5EF4-FFF2-40B4-BE49-F238E27FC236}">
                  <a16:creationId xmlns:a16="http://schemas.microsoft.com/office/drawing/2014/main" id="{2FA0DBAA-ACBC-42C4-88B2-1EBB6EC007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51AE6197-E637-4088-81E6-76DCE41A5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27" name="Audio 26">
            <a:hlinkClick r:id="" action="ppaction://media"/>
            <a:extLst>
              <a:ext uri="{FF2B5EF4-FFF2-40B4-BE49-F238E27FC236}">
                <a16:creationId xmlns:a16="http://schemas.microsoft.com/office/drawing/2014/main" id="{797B0056-80B7-75F3-EE1B-5C8E0A6FF70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32160778"/>
      </p:ext>
    </p:extLst>
  </p:cSld>
  <p:clrMapOvr>
    <a:masterClrMapping/>
  </p:clrMapOvr>
  <mc:AlternateContent xmlns:mc="http://schemas.openxmlformats.org/markup-compatibility/2006" xmlns:p14="http://schemas.microsoft.com/office/powerpoint/2010/main">
    <mc:Choice Requires="p14">
      <p:transition spd="slow" p14:dur="2000" advTm="7040"/>
    </mc:Choice>
    <mc:Fallback xmlns="">
      <p:transition spd="slow" advTm="7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theme/theme1.xml><?xml version="1.0" encoding="utf-8"?>
<a:theme xmlns:a="http://schemas.openxmlformats.org/drawingml/2006/main" name="RocaVTI">
  <a:themeElements>
    <a:clrScheme name="AnalogousFromRegularSeedRightStep">
      <a:dk1>
        <a:srgbClr val="000000"/>
      </a:dk1>
      <a:lt1>
        <a:srgbClr val="FFFFFF"/>
      </a:lt1>
      <a:dk2>
        <a:srgbClr val="412435"/>
      </a:dk2>
      <a:lt2>
        <a:srgbClr val="E2E8E5"/>
      </a:lt2>
      <a:accent1>
        <a:srgbClr val="C34D91"/>
      </a:accent1>
      <a:accent2>
        <a:srgbClr val="B13B4E"/>
      </a:accent2>
      <a:accent3>
        <a:srgbClr val="C36B4D"/>
      </a:accent3>
      <a:accent4>
        <a:srgbClr val="B18B3B"/>
      </a:accent4>
      <a:accent5>
        <a:srgbClr val="A0AA43"/>
      </a:accent5>
      <a:accent6>
        <a:srgbClr val="75B13B"/>
      </a:accent6>
      <a:hlink>
        <a:srgbClr val="31935A"/>
      </a:hlink>
      <a:folHlink>
        <a:srgbClr val="7F7F7F"/>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TotalTime>
  <Words>344</Words>
  <Application>Microsoft Office PowerPoint</Application>
  <PresentationFormat>Widescreen</PresentationFormat>
  <Paragraphs>33</Paragraphs>
  <Slides>7</Slides>
  <Notes>6</Notes>
  <HiddenSlides>0</HiddenSlides>
  <MMClips>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Avenir Next LT Pro</vt:lpstr>
      <vt:lpstr>Avenir Next LT Pro Light</vt:lpstr>
      <vt:lpstr>Calibri</vt:lpstr>
      <vt:lpstr>Georgia Pro Semibold</vt:lpstr>
      <vt:lpstr>Söhne</vt:lpstr>
      <vt:lpstr>RocaVTI</vt:lpstr>
      <vt:lpstr>Game Name: Aerial Assault</vt:lpstr>
      <vt:lpstr>Introduction</vt:lpstr>
      <vt:lpstr>Design Considerations</vt:lpstr>
      <vt:lpstr>Development of the Game</vt:lpstr>
      <vt:lpstr>Demonstration of Gameplay</vt:lpstr>
      <vt:lpstr>Evaluation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Name: Aerial Assault</dc:title>
  <dc:creator>Muneef Mumthas</dc:creator>
  <cp:lastModifiedBy>Muneef Mumthas</cp:lastModifiedBy>
  <cp:revision>17</cp:revision>
  <dcterms:created xsi:type="dcterms:W3CDTF">2023-12-10T19:59:16Z</dcterms:created>
  <dcterms:modified xsi:type="dcterms:W3CDTF">2023-12-18T05:06:31Z</dcterms:modified>
</cp:coreProperties>
</file>

<file path=docProps/thumbnail.jpeg>
</file>